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35" r:id="rId3"/>
    <p:sldId id="336" r:id="rId5"/>
    <p:sldId id="337" r:id="rId6"/>
    <p:sldId id="309" r:id="rId7"/>
    <p:sldId id="310" r:id="rId8"/>
    <p:sldId id="311" r:id="rId9"/>
    <p:sldId id="312" r:id="rId10"/>
    <p:sldId id="343" r:id="rId11"/>
    <p:sldId id="344" r:id="rId12"/>
    <p:sldId id="313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73EE"/>
    <a:srgbClr val="1F4E79"/>
    <a:srgbClr val="E3C9F7"/>
    <a:srgbClr val="6E0876"/>
    <a:srgbClr val="731AB6"/>
    <a:srgbClr val="740A47"/>
    <a:srgbClr val="720C4E"/>
    <a:srgbClr val="700E54"/>
    <a:srgbClr val="881DB3"/>
    <a:srgbClr val="FEE4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94" autoAdjust="0"/>
    <p:restoredTop sz="93162" autoAdjust="0"/>
  </p:normalViewPr>
  <p:slideViewPr>
    <p:cSldViewPr snapToGrid="0" showGuides="1">
      <p:cViewPr varScale="1">
        <p:scale>
          <a:sx n="64" d="100"/>
          <a:sy n="64" d="100"/>
        </p:scale>
        <p:origin x="492" y="66"/>
      </p:cViewPr>
      <p:guideLst>
        <p:guide orient="horz" pos="2205"/>
        <p:guide pos="3908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-499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13D94-3B84-4F7C-A457-BAB026D08D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7"/>
          <p:cNvSpPr txBox="1"/>
          <p:nvPr/>
        </p:nvSpPr>
        <p:spPr>
          <a:xfrm>
            <a:off x="3115444" y="3455587"/>
            <a:ext cx="6538964" cy="140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217930">
              <a:defRPr/>
            </a:pPr>
            <a:r>
              <a:rPr kumimoji="0" lang="zh-CN" altLang="en-US" sz="4265" kern="1200" cap="none" spc="0" normalizeH="0" baseline="0" noProof="1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ea"/>
              </a:rPr>
              <a:t>第</a:t>
            </a:r>
            <a:r>
              <a:rPr kumimoji="0" lang="en-US" altLang="zh-CN" sz="4265" kern="1200" cap="none" spc="0" normalizeH="0" baseline="0" noProof="1">
                <a:solidFill>
                  <a:srgbClr val="002060"/>
                </a:solidFill>
                <a:ea typeface="思源黑体 CN Heavy" panose="020B0A00000000000000" pitchFamily="34" charset="-122"/>
                <a:cs typeface="+mn-ea"/>
                <a:sym typeface="+mn-ea"/>
              </a:rPr>
              <a:t>3</a:t>
            </a:r>
            <a:r>
              <a:rPr kumimoji="0" lang="zh-CN" altLang="en-US" sz="4265" kern="1200" cap="none" spc="0" normalizeH="0" baseline="0" noProof="1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ea"/>
              </a:rPr>
              <a:t>章   </a:t>
            </a:r>
            <a:r>
              <a:rPr lang="zh-CN" altLang="en-US" sz="4265" dirty="0">
                <a:solidFill>
                  <a:srgbClr val="002060"/>
                </a:solidFill>
                <a:ea typeface="思源黑体 CN Heavy" panose="020B0A00000000000000" pitchFamily="34" charset="-122"/>
                <a:cs typeface="+mn-ea"/>
              </a:rPr>
              <a:t>信息隐藏基本原理</a:t>
            </a:r>
            <a:endParaRPr lang="zh-CN" altLang="en-US" sz="4265" dirty="0">
              <a:solidFill>
                <a:srgbClr val="002060"/>
              </a:solidFill>
              <a:ea typeface="思源黑体 CN Heavy" panose="020B0A00000000000000" pitchFamily="34" charset="-122"/>
              <a:cs typeface="+mn-ea"/>
            </a:endParaRPr>
          </a:p>
          <a:p>
            <a:pPr marR="0" defTabSz="1217930" fontAlgn="auto">
              <a:buClrTx/>
              <a:buSzTx/>
              <a:buFont typeface="Arial" panose="020B0604020202020204" pitchFamily="34" charset="0"/>
              <a:defRPr/>
            </a:pPr>
            <a:endParaRPr kumimoji="0" lang="zh-CN" altLang="en-US" sz="4265" kern="1200" cap="none" spc="0" normalizeH="0" baseline="0" noProof="1">
              <a:solidFill>
                <a:srgbClr val="00206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ea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5429119" y="1538465"/>
            <a:ext cx="1622688" cy="1622688"/>
            <a:chOff x="882649" y="2219325"/>
            <a:chExt cx="2070101" cy="2070101"/>
          </a:xfrm>
        </p:grpSpPr>
        <p:sp>
          <p:nvSpPr>
            <p:cNvPr id="21" name="椭圆 20"/>
            <p:cNvSpPr/>
            <p:nvPr/>
          </p:nvSpPr>
          <p:spPr>
            <a:xfrm>
              <a:off x="1019174" y="2355850"/>
              <a:ext cx="1797050" cy="1797050"/>
            </a:xfrm>
            <a:prstGeom prst="ellipse">
              <a:avLst/>
            </a:prstGeom>
            <a:noFill/>
            <a:ln>
              <a:solidFill>
                <a:srgbClr val="0F73EE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>
                  <a:solidFill>
                    <a:schemeClr val="accent5">
                      <a:lumMod val="50000"/>
                    </a:schemeClr>
                  </a:solidFill>
                  <a:effectLst/>
                  <a:latin typeface="+mj-lt"/>
                  <a:ea typeface="微软雅黑 Light" panose="020B0502040204020203" pitchFamily="34" charset="-122"/>
                  <a:cs typeface="+mn-ea"/>
                  <a:sym typeface="+mn-lt"/>
                </a:rPr>
                <a:t>03</a:t>
              </a:r>
              <a:endParaRPr lang="en-US" sz="4000" b="1" dirty="0">
                <a:solidFill>
                  <a:schemeClr val="accent5">
                    <a:lumMod val="50000"/>
                  </a:schemeClr>
                </a:solidFill>
                <a:effectLst/>
                <a:latin typeface="+mj-lt"/>
                <a:cs typeface="+mn-ea"/>
                <a:sym typeface="+mn-lt"/>
              </a:endParaRPr>
            </a:p>
          </p:txBody>
        </p:sp>
        <p:sp>
          <p:nvSpPr>
            <p:cNvPr id="22" name="空心弧 21"/>
            <p:cNvSpPr/>
            <p:nvPr/>
          </p:nvSpPr>
          <p:spPr>
            <a:xfrm rot="7613872">
              <a:off x="882649" y="2219325"/>
              <a:ext cx="2070101" cy="2070101"/>
            </a:xfrm>
            <a:prstGeom prst="blockArc">
              <a:avLst>
                <a:gd name="adj1" fmla="val 10800000"/>
                <a:gd name="adj2" fmla="val 3959450"/>
                <a:gd name="adj3" fmla="val 6684"/>
              </a:avLst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856289" y="272321"/>
            <a:ext cx="4479422" cy="1109044"/>
            <a:chOff x="3279913" y="488294"/>
            <a:chExt cx="4479422" cy="1109044"/>
          </a:xfrm>
        </p:grpSpPr>
        <p:grpSp>
          <p:nvGrpSpPr>
            <p:cNvPr id="3" name="组合 2"/>
            <p:cNvGrpSpPr/>
            <p:nvPr/>
          </p:nvGrpSpPr>
          <p:grpSpPr>
            <a:xfrm>
              <a:off x="3279913" y="909457"/>
              <a:ext cx="4479422" cy="687881"/>
              <a:chOff x="3279913" y="909457"/>
              <a:chExt cx="4479422" cy="687881"/>
            </a:xfrm>
          </p:grpSpPr>
          <p:sp>
            <p:nvSpPr>
              <p:cNvPr id="157" name="矩形: 圆角 156"/>
              <p:cNvSpPr/>
              <p:nvPr/>
            </p:nvSpPr>
            <p:spPr>
              <a:xfrm>
                <a:off x="3279913" y="909457"/>
                <a:ext cx="4479422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58" name="文本框 157"/>
              <p:cNvSpPr txBox="1"/>
              <p:nvPr/>
            </p:nvSpPr>
            <p:spPr>
              <a:xfrm>
                <a:off x="4774986" y="1010031"/>
                <a:ext cx="2646878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</a:rPr>
                  <a:t>通信模型分类</a:t>
                </a:r>
                <a:endParaRPr lang="zh-CN" altLang="en-US" sz="320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4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5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grpSp>
        <p:nvGrpSpPr>
          <p:cNvPr id="170" name="组合 169"/>
          <p:cNvGrpSpPr/>
          <p:nvPr/>
        </p:nvGrpSpPr>
        <p:grpSpPr>
          <a:xfrm>
            <a:off x="2277745" y="2369185"/>
            <a:ext cx="4436745" cy="607071"/>
            <a:chOff x="2278419" y="5370263"/>
            <a:chExt cx="3066412" cy="421456"/>
          </a:xfrm>
        </p:grpSpPr>
        <p:sp>
          <p:nvSpPr>
            <p:cNvPr id="187" name="矩形: 圆角 186"/>
            <p:cNvSpPr/>
            <p:nvPr/>
          </p:nvSpPr>
          <p:spPr>
            <a:xfrm>
              <a:off x="2278419" y="5370263"/>
              <a:ext cx="3066412" cy="421456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6" name="矩形 165"/>
            <p:cNvSpPr/>
            <p:nvPr/>
          </p:nvSpPr>
          <p:spPr>
            <a:xfrm>
              <a:off x="2338879" y="5441020"/>
              <a:ext cx="3005951" cy="3319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latin typeface="宋体" panose="02010600030101010101" pitchFamily="2" charset="-122"/>
                </a:rPr>
                <a:t>按是否考虑主动攻击分类</a:t>
              </a:r>
              <a:endParaRPr lang="zh-CN" altLang="en-US" sz="2800" dirty="0">
                <a:latin typeface="宋体" panose="02010600030101010101" pitchFamily="2" charset="-122"/>
              </a:endParaRPr>
            </a:p>
          </p:txBody>
        </p:sp>
      </p:grpSp>
      <p:sp>
        <p:nvSpPr>
          <p:cNvPr id="167" name="矩形 166"/>
          <p:cNvSpPr/>
          <p:nvPr/>
        </p:nvSpPr>
        <p:spPr>
          <a:xfrm>
            <a:off x="2927350" y="3497580"/>
            <a:ext cx="3068320" cy="423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90000"/>
              </a:lnSpc>
            </a:pPr>
            <a:r>
              <a:rPr lang="zh-CN" altLang="en-US" sz="2400" dirty="0"/>
              <a:t>利用博弈论思想 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7"/>
          <p:cNvSpPr txBox="1"/>
          <p:nvPr/>
        </p:nvSpPr>
        <p:spPr>
          <a:xfrm>
            <a:off x="2556713" y="3434063"/>
            <a:ext cx="1662164" cy="7480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defTabSz="1217930" fontAlgn="auto">
              <a:buClrTx/>
              <a:buSzTx/>
              <a:buFont typeface="Arial" panose="020B0604020202020204" pitchFamily="34" charset="0"/>
              <a:defRPr/>
            </a:pPr>
            <a:r>
              <a:rPr kumimoji="0" lang="zh-CN" altLang="en-US" sz="4265" kern="1200" cap="none" spc="0" normalizeH="0" baseline="0" noProof="1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ea"/>
              </a:rPr>
              <a:t>第</a:t>
            </a:r>
            <a:r>
              <a:rPr kumimoji="0" lang="en-US" altLang="zh-CN" sz="4265" kern="1200" cap="none" spc="0" normalizeH="0" baseline="0" noProof="1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ea"/>
              </a:rPr>
              <a:t>3</a:t>
            </a:r>
            <a:r>
              <a:rPr kumimoji="0" lang="zh-CN" altLang="en-US" sz="4265" kern="1200" cap="none" spc="0" normalizeH="0" baseline="0" noProof="1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ea"/>
              </a:rPr>
              <a:t>章</a:t>
            </a:r>
            <a:endParaRPr kumimoji="0" lang="zh-CN" altLang="en-US" sz="4265" kern="1200" cap="none" spc="0" normalizeH="0" baseline="0" noProof="1">
              <a:solidFill>
                <a:srgbClr val="00206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ea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576451" y="1645590"/>
            <a:ext cx="1622688" cy="1622688"/>
            <a:chOff x="882649" y="2219325"/>
            <a:chExt cx="2070101" cy="2070101"/>
          </a:xfrm>
        </p:grpSpPr>
        <p:sp>
          <p:nvSpPr>
            <p:cNvPr id="21" name="椭圆 20"/>
            <p:cNvSpPr/>
            <p:nvPr/>
          </p:nvSpPr>
          <p:spPr>
            <a:xfrm>
              <a:off x="1019174" y="2355850"/>
              <a:ext cx="1797050" cy="1797050"/>
            </a:xfrm>
            <a:prstGeom prst="ellipse">
              <a:avLst/>
            </a:prstGeom>
            <a:noFill/>
            <a:ln>
              <a:solidFill>
                <a:srgbClr val="0F73EE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>
                  <a:solidFill>
                    <a:schemeClr val="accent5">
                      <a:lumMod val="50000"/>
                    </a:schemeClr>
                  </a:solidFill>
                  <a:effectLst/>
                  <a:latin typeface="+mj-lt"/>
                  <a:ea typeface="微软雅黑 Light" panose="020B0502040204020203" pitchFamily="34" charset="-122"/>
                  <a:cs typeface="+mn-ea"/>
                  <a:sym typeface="+mn-lt"/>
                </a:rPr>
                <a:t>03</a:t>
              </a:r>
              <a:endParaRPr lang="en-US" sz="4000" b="1" dirty="0">
                <a:solidFill>
                  <a:schemeClr val="accent5">
                    <a:lumMod val="50000"/>
                  </a:schemeClr>
                </a:solidFill>
                <a:effectLst/>
                <a:latin typeface="+mj-lt"/>
                <a:cs typeface="+mn-ea"/>
                <a:sym typeface="+mn-lt"/>
              </a:endParaRPr>
            </a:p>
          </p:txBody>
        </p:sp>
        <p:sp>
          <p:nvSpPr>
            <p:cNvPr id="22" name="空心弧 21"/>
            <p:cNvSpPr/>
            <p:nvPr/>
          </p:nvSpPr>
          <p:spPr>
            <a:xfrm rot="7613872">
              <a:off x="882649" y="2219325"/>
              <a:ext cx="2070101" cy="2070101"/>
            </a:xfrm>
            <a:prstGeom prst="blockArc">
              <a:avLst>
                <a:gd name="adj1" fmla="val 10800000"/>
                <a:gd name="adj2" fmla="val 3959450"/>
                <a:gd name="adj3" fmla="val 6684"/>
              </a:avLst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5562189" y="1833788"/>
            <a:ext cx="4963698" cy="617070"/>
            <a:chOff x="5493750" y="892151"/>
            <a:chExt cx="4963698" cy="617070"/>
          </a:xfrm>
        </p:grpSpPr>
        <p:sp>
          <p:nvSpPr>
            <p:cNvPr id="23" name="矩形: 圆角 22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12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37" name="矩形: 圆角 36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3.1 信息隐藏的概念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ea typeface="+mj-ea"/>
                <a:cs typeface="+mn-ea"/>
                <a:sym typeface="+mn-lt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5562189" y="2696603"/>
            <a:ext cx="4963698" cy="616585"/>
            <a:chOff x="5493750" y="892151"/>
            <a:chExt cx="4963698" cy="617070"/>
          </a:xfrm>
        </p:grpSpPr>
        <p:sp>
          <p:nvSpPr>
            <p:cNvPr id="68" name="矩形: 圆角 67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69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70" name="矩形: 圆角 69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3.2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信息隐藏的分类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5562189" y="3558933"/>
            <a:ext cx="4963698" cy="616585"/>
            <a:chOff x="5493750" y="892151"/>
            <a:chExt cx="4963698" cy="617070"/>
          </a:xfrm>
        </p:grpSpPr>
        <p:sp>
          <p:nvSpPr>
            <p:cNvPr id="72" name="矩形: 圆角 71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73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74" name="矩形: 圆角 73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+mj-ea"/>
                  <a:cs typeface="+mn-ea"/>
                  <a:sym typeface="+mn-lt"/>
                </a:rPr>
                <a:t>3.3 </a:t>
              </a:r>
              <a:r>
                <a:rPr lang="zh-CN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+mj-ea"/>
                  <a:cs typeface="+mn-ea"/>
                  <a:sym typeface="+mn-lt"/>
                </a:rPr>
                <a:t>信息隐藏的安全性</a:t>
              </a:r>
              <a:endPara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5562189" y="4421263"/>
            <a:ext cx="4963698" cy="616585"/>
            <a:chOff x="5493750" y="892151"/>
            <a:chExt cx="4963698" cy="617070"/>
          </a:xfrm>
        </p:grpSpPr>
        <p:sp>
          <p:nvSpPr>
            <p:cNvPr id="76" name="矩形: 圆角 75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77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78" name="矩形: 圆角 77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+mj-ea"/>
                  <a:cs typeface="+mn-ea"/>
                  <a:sym typeface="+mn-lt"/>
                </a:rPr>
                <a:t>3.4 信息隐藏的鲁棒性</a:t>
              </a:r>
              <a:endPara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ea typeface="+mj-ea"/>
                <a:cs typeface="+mn-ea"/>
                <a:sym typeface="+mn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547584" y="5283593"/>
            <a:ext cx="4963698" cy="616585"/>
            <a:chOff x="5493750" y="892151"/>
            <a:chExt cx="4963698" cy="617070"/>
          </a:xfrm>
        </p:grpSpPr>
        <p:sp>
          <p:nvSpPr>
            <p:cNvPr id="4" name="矩形: 圆角 67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5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6" name="矩形: 圆角 69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r>
                <a:rPr lang="zh-CN" altLang="en-US" sz="2400" dirty="0">
                  <a:solidFill>
                    <a:srgbClr val="0F73EE"/>
                  </a:solidFill>
                  <a:ea typeface="+mj-ea"/>
                  <a:cs typeface="+mn-ea"/>
                  <a:sym typeface="+mn-lt"/>
                </a:rPr>
                <a:t>3.5 信息隐藏的通信模型</a:t>
              </a:r>
              <a:endParaRPr lang="zh-CN" altLang="en-US" sz="2400" dirty="0">
                <a:solidFill>
                  <a:srgbClr val="0F73EE"/>
                </a:solidFill>
                <a:ea typeface="+mj-ea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121" y="1333981"/>
            <a:ext cx="4047891" cy="2373118"/>
          </a:xfrm>
          <a:prstGeom prst="rect">
            <a:avLst/>
          </a:prstGeom>
        </p:spPr>
      </p:pic>
      <p:sp>
        <p:nvSpPr>
          <p:cNvPr id="4" name="矩形: 圆角 3"/>
          <p:cNvSpPr/>
          <p:nvPr/>
        </p:nvSpPr>
        <p:spPr>
          <a:xfrm>
            <a:off x="4828859" y="3308866"/>
            <a:ext cx="5975503" cy="1097459"/>
          </a:xfrm>
          <a:prstGeom prst="roundRect">
            <a:avLst/>
          </a:prstGeom>
          <a:noFill/>
          <a:ln w="25400">
            <a:solidFill>
              <a:srgbClr val="0F73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4000" dirty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信息隐藏的通信模型</a:t>
            </a:r>
            <a:endParaRPr lang="zh-CN" altLang="en-US" sz="4000" dirty="0">
              <a:solidFill>
                <a:srgbClr val="002060"/>
              </a:solidFill>
              <a:effectLst/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 flipH="1">
            <a:off x="1645005" y="3787822"/>
            <a:ext cx="3183854" cy="139546"/>
            <a:chOff x="5803418" y="4388994"/>
            <a:chExt cx="3183854" cy="139546"/>
          </a:xfrm>
        </p:grpSpPr>
        <p:cxnSp>
          <p:nvCxnSpPr>
            <p:cNvPr id="5" name="直接连接符 4"/>
            <p:cNvCxnSpPr>
              <a:endCxn id="6" idx="2"/>
            </p:cNvCxnSpPr>
            <p:nvPr/>
          </p:nvCxnSpPr>
          <p:spPr>
            <a:xfrm>
              <a:off x="5803418" y="4458767"/>
              <a:ext cx="3044308" cy="0"/>
            </a:xfrm>
            <a:prstGeom prst="line">
              <a:avLst/>
            </a:prstGeom>
            <a:ln w="12700">
              <a:solidFill>
                <a:srgbClr val="0F73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椭圆 5"/>
            <p:cNvSpPr/>
            <p:nvPr/>
          </p:nvSpPr>
          <p:spPr>
            <a:xfrm>
              <a:off x="8847726" y="4388994"/>
              <a:ext cx="139546" cy="139546"/>
            </a:xfrm>
            <a:prstGeom prst="ellipse">
              <a:avLst/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7049" y="683913"/>
            <a:ext cx="5497902" cy="1109044"/>
            <a:chOff x="3279913" y="488294"/>
            <a:chExt cx="5497902" cy="1109044"/>
          </a:xfrm>
        </p:grpSpPr>
        <p:grpSp>
          <p:nvGrpSpPr>
            <p:cNvPr id="3" name="组合 2"/>
            <p:cNvGrpSpPr/>
            <p:nvPr/>
          </p:nvGrpSpPr>
          <p:grpSpPr>
            <a:xfrm>
              <a:off x="3279913" y="909457"/>
              <a:ext cx="5497902" cy="687881"/>
              <a:chOff x="3279913" y="909457"/>
              <a:chExt cx="5497902" cy="687881"/>
            </a:xfrm>
          </p:grpSpPr>
          <p:sp>
            <p:nvSpPr>
              <p:cNvPr id="157" name="矩形: 圆角 156"/>
              <p:cNvSpPr/>
              <p:nvPr/>
            </p:nvSpPr>
            <p:spPr>
              <a:xfrm>
                <a:off x="3279913" y="909457"/>
                <a:ext cx="5497902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58" name="文本框 157"/>
              <p:cNvSpPr txBox="1"/>
              <p:nvPr/>
            </p:nvSpPr>
            <p:spPr>
              <a:xfrm>
                <a:off x="4774986" y="1010031"/>
                <a:ext cx="3877985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</a:rPr>
                  <a:t>信息隐藏的通信模型</a:t>
                </a:r>
                <a:endParaRPr lang="zh-CN" altLang="en-US" sz="320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4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5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grpSp>
        <p:nvGrpSpPr>
          <p:cNvPr id="164" name="组合 163"/>
          <p:cNvGrpSpPr/>
          <p:nvPr/>
        </p:nvGrpSpPr>
        <p:grpSpPr>
          <a:xfrm>
            <a:off x="3204439" y="2738473"/>
            <a:ext cx="6095999" cy="2062127"/>
            <a:chOff x="1076853" y="5080315"/>
            <a:chExt cx="5054600" cy="1959087"/>
          </a:xfrm>
        </p:grpSpPr>
        <p:cxnSp>
          <p:nvCxnSpPr>
            <p:cNvPr id="165" name="直接连接符 164"/>
            <p:cNvCxnSpPr/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矩形: 圆角 165"/>
            <p:cNvSpPr/>
            <p:nvPr/>
          </p:nvSpPr>
          <p:spPr>
            <a:xfrm>
              <a:off x="1076853" y="5228959"/>
              <a:ext cx="5054600" cy="1810443"/>
            </a:xfrm>
            <a:prstGeom prst="roundRect">
              <a:avLst>
                <a:gd name="adj" fmla="val 6312"/>
              </a:avLst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162" name="矩形 161"/>
          <p:cNvSpPr/>
          <p:nvPr/>
        </p:nvSpPr>
        <p:spPr>
          <a:xfrm>
            <a:off x="3691259" y="2222405"/>
            <a:ext cx="54168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目前对信息隐藏的理论研究还不充分：</a:t>
            </a:r>
            <a:endParaRPr lang="zh-CN" altLang="en-US" sz="2400" dirty="0"/>
          </a:p>
        </p:txBody>
      </p:sp>
      <p:sp>
        <p:nvSpPr>
          <p:cNvPr id="167" name="矩形 166"/>
          <p:cNvSpPr/>
          <p:nvPr/>
        </p:nvSpPr>
        <p:spPr>
          <a:xfrm>
            <a:off x="3048000" y="3000370"/>
            <a:ext cx="6096000" cy="1695016"/>
          </a:xfrm>
          <a:prstGeom prst="rect">
            <a:avLst/>
          </a:prstGeom>
        </p:spPr>
        <p:txBody>
          <a:bodyPr>
            <a:spAutoFit/>
          </a:bodyPr>
          <a:lstStyle/>
          <a:p>
            <a:pPr lvl="1">
              <a:lnSpc>
                <a:spcPct val="150000"/>
              </a:lnSpc>
            </a:pPr>
            <a:r>
              <a:rPr lang="zh-CN" altLang="en-US" sz="2400" dirty="0">
                <a:latin typeface="宋体" panose="02010600030101010101" pitchFamily="2" charset="-122"/>
              </a:rPr>
              <a:t>缺乏像</a:t>
            </a:r>
            <a:r>
              <a:rPr lang="en-US" altLang="zh-CN" sz="2400" dirty="0"/>
              <a:t>Shannon</a:t>
            </a:r>
            <a:r>
              <a:rPr lang="zh-CN" altLang="en-US" sz="2400" dirty="0">
                <a:latin typeface="宋体" panose="02010600030101010101" pitchFamily="2" charset="-122"/>
              </a:rPr>
              <a:t>通信理论这样的理论基础</a:t>
            </a:r>
            <a:r>
              <a:rPr lang="zh-CN" altLang="en-US" sz="2400" dirty="0"/>
              <a:t> </a:t>
            </a:r>
            <a:endParaRPr lang="zh-CN" altLang="en-US" sz="2400" dirty="0"/>
          </a:p>
          <a:p>
            <a:pPr lvl="1">
              <a:lnSpc>
                <a:spcPct val="150000"/>
              </a:lnSpc>
            </a:pPr>
            <a:r>
              <a:rPr lang="zh-CN" altLang="en-US" sz="2400" dirty="0">
                <a:latin typeface="宋体" panose="02010600030101010101" pitchFamily="2" charset="-122"/>
              </a:rPr>
              <a:t>缺乏对人类感知模型的充分理解</a:t>
            </a:r>
            <a:endParaRPr lang="zh-CN" altLang="en-US" sz="2400" dirty="0">
              <a:latin typeface="宋体" panose="0201060003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400" dirty="0">
                <a:latin typeface="宋体" panose="02010600030101010101" pitchFamily="2" charset="-122"/>
              </a:rPr>
              <a:t>缺乏对信息隐藏方案的有效度量方法等</a:t>
            </a:r>
            <a:endParaRPr lang="zh-CN" altLang="en-US" dirty="0"/>
          </a:p>
        </p:txBody>
      </p:sp>
      <p:sp>
        <p:nvSpPr>
          <p:cNvPr id="168" name="矩形 167"/>
          <p:cNvSpPr/>
          <p:nvPr/>
        </p:nvSpPr>
        <p:spPr>
          <a:xfrm>
            <a:off x="3204438" y="5876653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</a:rPr>
              <a:t>将信息隐藏过程类比于隐蔽信息的通信过程。</a:t>
            </a:r>
            <a:r>
              <a:rPr lang="zh-CN" altLang="en-US" sz="2400" dirty="0"/>
              <a:t> </a:t>
            </a:r>
            <a:endParaRPr lang="zh-CN" altLang="en-US" sz="2400" dirty="0"/>
          </a:p>
        </p:txBody>
      </p:sp>
      <p:grpSp>
        <p:nvGrpSpPr>
          <p:cNvPr id="172" name="组合 171"/>
          <p:cNvGrpSpPr/>
          <p:nvPr/>
        </p:nvGrpSpPr>
        <p:grpSpPr>
          <a:xfrm>
            <a:off x="2391298" y="5078881"/>
            <a:ext cx="3163681" cy="554008"/>
            <a:chOff x="2391298" y="5195611"/>
            <a:chExt cx="3163681" cy="554008"/>
          </a:xfrm>
        </p:grpSpPr>
        <p:sp>
          <p:nvSpPr>
            <p:cNvPr id="170" name="矩形: 圆角 169"/>
            <p:cNvSpPr/>
            <p:nvPr/>
          </p:nvSpPr>
          <p:spPr>
            <a:xfrm>
              <a:off x="2391298" y="5195611"/>
              <a:ext cx="3163681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9" name="矩形 168"/>
            <p:cNvSpPr/>
            <p:nvPr/>
          </p:nvSpPr>
          <p:spPr>
            <a:xfrm>
              <a:off x="2481135" y="5269197"/>
              <a:ext cx="295465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/>
                <a:t>目前一种研究方法是</a:t>
              </a:r>
              <a:endParaRPr lang="zh-CN" altLang="en-US" sz="24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/>
      <p:bldP spid="167" grpId="0"/>
      <p:bldP spid="16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715683" y="683913"/>
            <a:ext cx="6760634" cy="1109044"/>
            <a:chOff x="3279913" y="488294"/>
            <a:chExt cx="6760634" cy="1109044"/>
          </a:xfrm>
        </p:grpSpPr>
        <p:grpSp>
          <p:nvGrpSpPr>
            <p:cNvPr id="3" name="组合 2"/>
            <p:cNvGrpSpPr/>
            <p:nvPr/>
          </p:nvGrpSpPr>
          <p:grpSpPr>
            <a:xfrm>
              <a:off x="3279913" y="909457"/>
              <a:ext cx="6760634" cy="687881"/>
              <a:chOff x="3279913" y="909457"/>
              <a:chExt cx="6760634" cy="687881"/>
            </a:xfrm>
          </p:grpSpPr>
          <p:sp>
            <p:nvSpPr>
              <p:cNvPr id="157" name="矩形: 圆角 156"/>
              <p:cNvSpPr/>
              <p:nvPr/>
            </p:nvSpPr>
            <p:spPr>
              <a:xfrm>
                <a:off x="3279913" y="909457"/>
                <a:ext cx="6760634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58" name="文本框 157"/>
              <p:cNvSpPr txBox="1"/>
              <p:nvPr/>
            </p:nvSpPr>
            <p:spPr>
              <a:xfrm>
                <a:off x="4774986" y="1010031"/>
                <a:ext cx="5109091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</a:rPr>
                  <a:t>隐藏系统与通信系统的比较</a:t>
                </a:r>
                <a:endParaRPr lang="zh-CN" altLang="en-US" sz="320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4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5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sp>
        <p:nvSpPr>
          <p:cNvPr id="159" name="矩形 158"/>
          <p:cNvSpPr/>
          <p:nvPr/>
        </p:nvSpPr>
        <p:spPr>
          <a:xfrm>
            <a:off x="1530485" y="2170991"/>
            <a:ext cx="9131031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宋体" panose="02010600030101010101" pitchFamily="2" charset="-122"/>
              </a:rPr>
              <a:t>可以将信息隐藏的载体看作</a:t>
            </a:r>
            <a:r>
              <a:rPr lang="zh-CN" altLang="en-US" sz="2400" b="1" dirty="0">
                <a:solidFill>
                  <a:srgbClr val="0F73EE"/>
                </a:solidFill>
                <a:latin typeface="宋体" panose="02010600030101010101" pitchFamily="2" charset="-122"/>
              </a:rPr>
              <a:t>通信信道</a:t>
            </a:r>
            <a:r>
              <a:rPr lang="zh-CN" altLang="en-US" sz="2400" dirty="0">
                <a:latin typeface="宋体" panose="02010600030101010101" pitchFamily="2" charset="-122"/>
              </a:rPr>
              <a:t>，将待隐藏信息看作</a:t>
            </a:r>
            <a:r>
              <a:rPr lang="zh-CN" altLang="en-US" sz="2400" b="1" dirty="0">
                <a:solidFill>
                  <a:srgbClr val="0F73EE"/>
                </a:solidFill>
                <a:latin typeface="宋体" panose="02010600030101010101" pitchFamily="2" charset="-122"/>
              </a:rPr>
              <a:t>需要传递</a:t>
            </a:r>
            <a:r>
              <a:rPr lang="zh-CN" altLang="en-US" sz="2400" dirty="0">
                <a:latin typeface="宋体" panose="02010600030101010101" pitchFamily="2" charset="-122"/>
              </a:rPr>
              <a:t>的信号，而信息的嵌入和提取分别看作通信中的</a:t>
            </a:r>
            <a:r>
              <a:rPr lang="zh-CN" altLang="en-US" sz="2400" b="1" dirty="0">
                <a:solidFill>
                  <a:srgbClr val="0F73EE"/>
                </a:solidFill>
                <a:latin typeface="宋体" panose="02010600030101010101" pitchFamily="2" charset="-122"/>
              </a:rPr>
              <a:t>调制和解调</a:t>
            </a:r>
            <a:r>
              <a:rPr lang="zh-CN" altLang="en-US" sz="2400" dirty="0">
                <a:latin typeface="宋体" panose="02010600030101010101" pitchFamily="2" charset="-122"/>
              </a:rPr>
              <a:t>过程。</a:t>
            </a:r>
            <a:r>
              <a:rPr lang="zh-CN" altLang="en-US" sz="2400" dirty="0"/>
              <a:t> </a:t>
            </a:r>
            <a:endParaRPr lang="zh-CN" altLang="en-US" sz="2400" dirty="0"/>
          </a:p>
        </p:txBody>
      </p:sp>
      <p:grpSp>
        <p:nvGrpSpPr>
          <p:cNvPr id="160" name="组合 159"/>
          <p:cNvGrpSpPr/>
          <p:nvPr/>
        </p:nvGrpSpPr>
        <p:grpSpPr>
          <a:xfrm>
            <a:off x="2318158" y="3688580"/>
            <a:ext cx="7555684" cy="1885950"/>
            <a:chOff x="2575974" y="3766400"/>
            <a:chExt cx="7555684" cy="1885950"/>
          </a:xfrm>
        </p:grpSpPr>
        <p:sp>
          <p:nvSpPr>
            <p:cNvPr id="172" name="文本框 171"/>
            <p:cNvSpPr txBox="1"/>
            <p:nvPr/>
          </p:nvSpPr>
          <p:spPr>
            <a:xfrm>
              <a:off x="3801612" y="3937850"/>
              <a:ext cx="905069" cy="5143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dirty="0">
                  <a:solidFill>
                    <a:schemeClr val="tx1"/>
                  </a:solidFill>
                </a:rPr>
                <a:t>发送器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5460906" y="3937850"/>
              <a:ext cx="905069" cy="5143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dirty="0">
                  <a:solidFill>
                    <a:schemeClr val="tx1"/>
                  </a:solidFill>
                </a:rPr>
                <a:t>信道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7120200" y="3937850"/>
              <a:ext cx="905069" cy="5143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dirty="0">
                  <a:solidFill>
                    <a:schemeClr val="tx1"/>
                  </a:solidFill>
                </a:rPr>
                <a:t>接收器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5" name="直接连接符 174"/>
            <p:cNvSpPr/>
            <p:nvPr/>
          </p:nvSpPr>
          <p:spPr>
            <a:xfrm>
              <a:off x="3198233" y="4280750"/>
              <a:ext cx="6033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triangle" w="med" len="med"/>
            </a:ln>
          </p:spPr>
        </p:sp>
        <p:sp>
          <p:nvSpPr>
            <p:cNvPr id="176" name="直接连接符 175"/>
            <p:cNvSpPr/>
            <p:nvPr/>
          </p:nvSpPr>
          <p:spPr>
            <a:xfrm>
              <a:off x="4706682" y="4280750"/>
              <a:ext cx="754224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triangle" w="med" len="med"/>
            </a:ln>
          </p:spPr>
        </p:sp>
        <p:sp>
          <p:nvSpPr>
            <p:cNvPr id="177" name="直接连接符 176"/>
            <p:cNvSpPr/>
            <p:nvPr/>
          </p:nvSpPr>
          <p:spPr>
            <a:xfrm>
              <a:off x="6365975" y="4280750"/>
              <a:ext cx="754224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triangle" w="med" len="med"/>
            </a:ln>
          </p:spPr>
        </p:sp>
        <p:sp>
          <p:nvSpPr>
            <p:cNvPr id="178" name="直接连接符 177"/>
            <p:cNvSpPr/>
            <p:nvPr/>
          </p:nvSpPr>
          <p:spPr>
            <a:xfrm>
              <a:off x="8025269" y="4280750"/>
              <a:ext cx="452535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triangle" w="med" len="med"/>
            </a:ln>
          </p:spPr>
        </p:sp>
        <p:sp>
          <p:nvSpPr>
            <p:cNvPr id="179" name="文本框 178"/>
            <p:cNvSpPr txBox="1"/>
            <p:nvPr/>
          </p:nvSpPr>
          <p:spPr>
            <a:xfrm>
              <a:off x="2575974" y="4096325"/>
              <a:ext cx="754224" cy="514350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lstStyle/>
            <a:p>
              <a:pPr algn="just" eaLnBrk="0" hangingPunct="0"/>
              <a:r>
                <a:rPr lang="zh-CN" altLang="en-US" sz="2000" dirty="0">
                  <a:latin typeface="Times New Roman" panose="02020603050405020304" pitchFamily="18" charset="0"/>
                </a:rPr>
                <a:t>消息</a:t>
              </a:r>
              <a:endParaRPr lang="zh-CN" altLang="en-US" sz="2000" dirty="0">
                <a:latin typeface="Times New Roman" panose="02020603050405020304" pitchFamily="18" charset="0"/>
              </a:endParaRPr>
            </a:p>
          </p:txBody>
        </p:sp>
        <p:sp>
          <p:nvSpPr>
            <p:cNvPr id="180" name="文本框 179"/>
            <p:cNvSpPr txBox="1"/>
            <p:nvPr/>
          </p:nvSpPr>
          <p:spPr>
            <a:xfrm>
              <a:off x="8326959" y="3766400"/>
              <a:ext cx="754224" cy="514350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lstStyle/>
            <a:p>
              <a:pPr algn="just" eaLnBrk="0" hangingPunct="0"/>
              <a:r>
                <a:rPr lang="zh-CN" altLang="en-US" sz="1600" dirty="0">
                  <a:latin typeface="Times New Roman" panose="02020603050405020304" pitchFamily="18" charset="0"/>
                </a:rPr>
                <a:t>消息</a:t>
              </a:r>
              <a:endParaRPr lang="zh-CN" altLang="en-US" sz="1600" dirty="0">
                <a:latin typeface="Times New Roman" panose="02020603050405020304" pitchFamily="18" charset="0"/>
              </a:endParaRPr>
            </a:p>
          </p:txBody>
        </p:sp>
        <p:sp>
          <p:nvSpPr>
            <p:cNvPr id="181" name="文本框 180"/>
            <p:cNvSpPr txBox="1"/>
            <p:nvPr/>
          </p:nvSpPr>
          <p:spPr>
            <a:xfrm>
              <a:off x="3801612" y="4795100"/>
              <a:ext cx="905069" cy="8572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sz="2000" dirty="0">
                  <a:solidFill>
                    <a:schemeClr val="tx1"/>
                  </a:solidFill>
                </a:rPr>
                <a:t>信息嵌入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5460906" y="4795100"/>
              <a:ext cx="905069" cy="8572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sz="2000" dirty="0">
                  <a:solidFill>
                    <a:schemeClr val="tx1"/>
                  </a:solidFill>
                </a:rPr>
                <a:t>伪装载体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83" name="文本框 182"/>
            <p:cNvSpPr txBox="1"/>
            <p:nvPr/>
          </p:nvSpPr>
          <p:spPr>
            <a:xfrm>
              <a:off x="7120200" y="4795100"/>
              <a:ext cx="905069" cy="8572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sz="2000" dirty="0">
                  <a:solidFill>
                    <a:schemeClr val="tx1"/>
                  </a:solidFill>
                </a:rPr>
                <a:t>信息提取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84" name="直接连接符 183"/>
            <p:cNvSpPr/>
            <p:nvPr/>
          </p:nvSpPr>
          <p:spPr>
            <a:xfrm>
              <a:off x="3198233" y="5138000"/>
              <a:ext cx="6033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triangle" w="med" len="med"/>
            </a:ln>
          </p:spPr>
        </p:sp>
        <p:sp>
          <p:nvSpPr>
            <p:cNvPr id="185" name="直接连接符 184"/>
            <p:cNvSpPr/>
            <p:nvPr/>
          </p:nvSpPr>
          <p:spPr>
            <a:xfrm>
              <a:off x="4706682" y="5138000"/>
              <a:ext cx="754224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triangle" w="med" len="med"/>
            </a:ln>
          </p:spPr>
        </p:sp>
        <p:sp>
          <p:nvSpPr>
            <p:cNvPr id="186" name="直接连接符 185"/>
            <p:cNvSpPr/>
            <p:nvPr/>
          </p:nvSpPr>
          <p:spPr>
            <a:xfrm>
              <a:off x="6365975" y="5138000"/>
              <a:ext cx="754224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triangle" w="med" len="med"/>
            </a:ln>
          </p:spPr>
        </p:sp>
        <p:sp>
          <p:nvSpPr>
            <p:cNvPr id="187" name="直接连接符 186"/>
            <p:cNvSpPr/>
            <p:nvPr/>
          </p:nvSpPr>
          <p:spPr>
            <a:xfrm>
              <a:off x="8025269" y="5138000"/>
              <a:ext cx="452535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triangle" w="med" len="med"/>
            </a:ln>
          </p:spPr>
        </p:sp>
        <p:sp>
          <p:nvSpPr>
            <p:cNvPr id="188" name="文本框 187"/>
            <p:cNvSpPr txBox="1"/>
            <p:nvPr/>
          </p:nvSpPr>
          <p:spPr>
            <a:xfrm>
              <a:off x="2578100" y="4953575"/>
              <a:ext cx="754224" cy="514350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lstStyle/>
            <a:p>
              <a:pPr algn="just" eaLnBrk="0" hangingPunct="0"/>
              <a:r>
                <a:rPr lang="zh-CN" altLang="en-US" sz="2000" dirty="0">
                  <a:latin typeface="Times New Roman" panose="02020603050405020304" pitchFamily="18" charset="0"/>
                </a:rPr>
                <a:t>消息</a:t>
              </a:r>
              <a:endParaRPr lang="zh-CN" altLang="en-US" sz="2000" dirty="0">
                <a:latin typeface="Times New Roman" panose="02020603050405020304" pitchFamily="18" charset="0"/>
              </a:endParaRPr>
            </a:p>
          </p:txBody>
        </p:sp>
        <p:sp>
          <p:nvSpPr>
            <p:cNvPr id="189" name="文本框 188"/>
            <p:cNvSpPr txBox="1"/>
            <p:nvPr/>
          </p:nvSpPr>
          <p:spPr>
            <a:xfrm>
              <a:off x="8326959" y="4626122"/>
              <a:ext cx="754224" cy="514350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lstStyle/>
            <a:p>
              <a:pPr algn="just" eaLnBrk="0" hangingPunct="0"/>
              <a:r>
                <a:rPr lang="zh-CN" altLang="en-US" sz="1600" dirty="0">
                  <a:latin typeface="Times New Roman" panose="02020603050405020304" pitchFamily="18" charset="0"/>
                </a:rPr>
                <a:t>消息</a:t>
              </a:r>
              <a:endParaRPr lang="zh-CN" altLang="en-US" sz="1600" dirty="0">
                <a:latin typeface="Times New Roman" panose="02020603050405020304" pitchFamily="18" charset="0"/>
              </a:endParaRPr>
            </a:p>
          </p:txBody>
        </p:sp>
        <p:sp>
          <p:nvSpPr>
            <p:cNvPr id="190" name="直接连接符 189"/>
            <p:cNvSpPr/>
            <p:nvPr/>
          </p:nvSpPr>
          <p:spPr>
            <a:xfrm>
              <a:off x="2594853" y="4626947"/>
              <a:ext cx="739140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dash"/>
              <a:headEnd type="none" w="med" len="med"/>
              <a:tailEnd type="none" w="med" len="med"/>
            </a:ln>
          </p:spPr>
        </p:sp>
        <p:sp>
          <p:nvSpPr>
            <p:cNvPr id="191" name="文本框 190"/>
            <p:cNvSpPr txBox="1"/>
            <p:nvPr/>
          </p:nvSpPr>
          <p:spPr>
            <a:xfrm>
              <a:off x="8662475" y="4096325"/>
              <a:ext cx="1469183" cy="514350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lstStyle/>
            <a:p>
              <a:pPr algn="just" eaLnBrk="0" hangingPunct="0"/>
              <a:r>
                <a:rPr lang="zh-CN" altLang="en-US" sz="2000" dirty="0">
                  <a:latin typeface="Times New Roman" panose="02020603050405020304" pitchFamily="18" charset="0"/>
                </a:rPr>
                <a:t>通信系统</a:t>
              </a:r>
              <a:endParaRPr lang="zh-CN" altLang="en-US" sz="2000" dirty="0">
                <a:latin typeface="Times New Roman" panose="02020603050405020304" pitchFamily="18" charset="0"/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8648281" y="4956873"/>
              <a:ext cx="1469183" cy="514350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lstStyle/>
            <a:p>
              <a:pPr algn="just" eaLnBrk="0" hangingPunct="0"/>
              <a:r>
                <a:rPr lang="zh-CN" altLang="en-US" sz="2000" dirty="0">
                  <a:latin typeface="Times New Roman" panose="02020603050405020304" pitchFamily="18" charset="0"/>
                </a:rPr>
                <a:t>隐藏系统</a:t>
              </a:r>
              <a:endParaRPr lang="zh-CN" altLang="en-US" sz="2000" dirty="0">
                <a:latin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" name="组合 161"/>
          <p:cNvGrpSpPr/>
          <p:nvPr/>
        </p:nvGrpSpPr>
        <p:grpSpPr>
          <a:xfrm>
            <a:off x="2379679" y="4585624"/>
            <a:ext cx="7807928" cy="1152961"/>
            <a:chOff x="2379679" y="4585624"/>
            <a:chExt cx="7807928" cy="1152961"/>
          </a:xfrm>
        </p:grpSpPr>
        <p:grpSp>
          <p:nvGrpSpPr>
            <p:cNvPr id="199" name="组合 198"/>
            <p:cNvGrpSpPr/>
            <p:nvPr/>
          </p:nvGrpSpPr>
          <p:grpSpPr>
            <a:xfrm>
              <a:off x="2379679" y="4585624"/>
              <a:ext cx="7807928" cy="1152961"/>
              <a:chOff x="2449254" y="2284639"/>
              <a:chExt cx="7807928" cy="1152961"/>
            </a:xfrm>
          </p:grpSpPr>
          <p:sp>
            <p:nvSpPr>
              <p:cNvPr id="200" name="矩形: 圆角 199"/>
              <p:cNvSpPr/>
              <p:nvPr/>
            </p:nvSpPr>
            <p:spPr>
              <a:xfrm>
                <a:off x="2449254" y="2284639"/>
                <a:ext cx="7807928" cy="1152961"/>
              </a:xfrm>
              <a:prstGeom prst="roundRect">
                <a:avLst>
                  <a:gd name="adj" fmla="val 14803"/>
                </a:avLst>
              </a:prstGeom>
              <a:solidFill>
                <a:schemeClr val="bg1">
                  <a:alpha val="50000"/>
                </a:schemeClr>
              </a:solidFill>
              <a:ln w="12700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cs typeface="+mn-ea"/>
                  <a:sym typeface="+mn-lt"/>
                </a:endParaRPr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3148909" y="2421959"/>
                <a:ext cx="6790222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1"/>
                <a:r>
                  <a:rPr lang="zh-CN" altLang="en-US" sz="2400" dirty="0">
                    <a:latin typeface="宋体" panose="02010600030101010101" pitchFamily="2" charset="-122"/>
                  </a:rPr>
                  <a:t>通信系统：最大的平均功率或峰值功率约束</a:t>
                </a:r>
                <a:endParaRPr lang="zh-CN" altLang="en-US" sz="2400" dirty="0">
                  <a:latin typeface="宋体" panose="02010600030101010101" pitchFamily="2" charset="-122"/>
                </a:endParaRPr>
              </a:p>
            </p:txBody>
          </p:sp>
        </p:grpSp>
        <p:sp>
          <p:nvSpPr>
            <p:cNvPr id="161" name="矩形 160"/>
            <p:cNvSpPr/>
            <p:nvPr/>
          </p:nvSpPr>
          <p:spPr>
            <a:xfrm>
              <a:off x="3074429" y="5224886"/>
              <a:ext cx="341632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1"/>
              <a:r>
                <a:rPr lang="zh-CN" altLang="en-US" sz="2400" dirty="0">
                  <a:latin typeface="宋体" panose="02010600030101010101" pitchFamily="2" charset="-122"/>
                </a:rPr>
                <a:t>隐藏系统：感观约束</a:t>
              </a:r>
              <a:endParaRPr lang="zh-CN" altLang="en-US" sz="2400" dirty="0">
                <a:latin typeface="宋体" panose="02010600030101010101" pitchFamily="2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575126" y="683913"/>
            <a:ext cx="3041749" cy="1109044"/>
            <a:chOff x="3279913" y="488294"/>
            <a:chExt cx="3041749" cy="1109044"/>
          </a:xfrm>
        </p:grpSpPr>
        <p:grpSp>
          <p:nvGrpSpPr>
            <p:cNvPr id="3" name="组合 2"/>
            <p:cNvGrpSpPr/>
            <p:nvPr/>
          </p:nvGrpSpPr>
          <p:grpSpPr>
            <a:xfrm>
              <a:off x="3279913" y="909457"/>
              <a:ext cx="3041749" cy="687881"/>
              <a:chOff x="3279913" y="909457"/>
              <a:chExt cx="3041749" cy="687881"/>
            </a:xfrm>
          </p:grpSpPr>
          <p:sp>
            <p:nvSpPr>
              <p:cNvPr id="157" name="矩形: 圆角 156"/>
              <p:cNvSpPr/>
              <p:nvPr/>
            </p:nvSpPr>
            <p:spPr>
              <a:xfrm>
                <a:off x="3279913" y="909457"/>
                <a:ext cx="3041749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58" name="文本框 157"/>
              <p:cNvSpPr txBox="1"/>
              <p:nvPr/>
            </p:nvSpPr>
            <p:spPr>
              <a:xfrm>
                <a:off x="4774986" y="1010031"/>
                <a:ext cx="1107996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</a:rPr>
                  <a:t>比 较</a:t>
                </a:r>
                <a:endParaRPr lang="zh-CN" altLang="en-US" sz="320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4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5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grpSp>
        <p:nvGrpSpPr>
          <p:cNvPr id="193" name="组合 192"/>
          <p:cNvGrpSpPr/>
          <p:nvPr/>
        </p:nvGrpSpPr>
        <p:grpSpPr>
          <a:xfrm>
            <a:off x="2866696" y="2622570"/>
            <a:ext cx="7489877" cy="1152961"/>
            <a:chOff x="2449254" y="2284639"/>
            <a:chExt cx="7489877" cy="1152961"/>
          </a:xfrm>
        </p:grpSpPr>
        <p:sp>
          <p:nvSpPr>
            <p:cNvPr id="194" name="矩形: 圆角 193"/>
            <p:cNvSpPr/>
            <p:nvPr/>
          </p:nvSpPr>
          <p:spPr>
            <a:xfrm>
              <a:off x="2449254" y="2284639"/>
              <a:ext cx="7320911" cy="1152961"/>
            </a:xfrm>
            <a:prstGeom prst="roundRect">
              <a:avLst>
                <a:gd name="adj" fmla="val 14803"/>
              </a:avLst>
            </a:prstGeom>
            <a:solidFill>
              <a:schemeClr val="bg1">
                <a:alpha val="50000"/>
              </a:schemeClr>
            </a:solidFill>
            <a:ln w="1270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195" name="矩形 194"/>
            <p:cNvSpPr/>
            <p:nvPr/>
          </p:nvSpPr>
          <p:spPr>
            <a:xfrm>
              <a:off x="3148909" y="2421959"/>
              <a:ext cx="6790222" cy="9490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lnSpc>
                  <a:spcPct val="12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latin typeface="宋体" panose="02010600030101010101" pitchFamily="2" charset="-122"/>
                </a:rPr>
                <a:t>都是向某种媒介（称为信道）中引入一些信息，然后尽可能可靠地将该信息提取出来</a:t>
              </a:r>
              <a:endParaRPr lang="zh-CN" altLang="en-US" sz="2400" dirty="0">
                <a:latin typeface="+mn-ea"/>
              </a:endParaRPr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2010302" y="2503472"/>
            <a:ext cx="1341632" cy="1341632"/>
            <a:chOff x="1882937" y="2051686"/>
            <a:chExt cx="1438016" cy="1438016"/>
          </a:xfrm>
        </p:grpSpPr>
        <p:sp>
          <p:nvSpPr>
            <p:cNvPr id="197" name="椭圆 196"/>
            <p:cNvSpPr/>
            <p:nvPr/>
          </p:nvSpPr>
          <p:spPr>
            <a:xfrm>
              <a:off x="1882937" y="2051686"/>
              <a:ext cx="1438016" cy="1438016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 w="127000">
              <a:solidFill>
                <a:srgbClr val="00B0F0">
                  <a:alpha val="25000"/>
                </a:srgb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98" name="矩形 197"/>
            <p:cNvSpPr/>
            <p:nvPr/>
          </p:nvSpPr>
          <p:spPr>
            <a:xfrm>
              <a:off x="2176061" y="2330721"/>
              <a:ext cx="960709" cy="8906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宋体" panose="02010600030101010101" pitchFamily="2" charset="-122"/>
                </a:rPr>
                <a:t>目标相同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202" name="组合 201"/>
          <p:cNvGrpSpPr/>
          <p:nvPr/>
        </p:nvGrpSpPr>
        <p:grpSpPr>
          <a:xfrm>
            <a:off x="2010302" y="4466526"/>
            <a:ext cx="1341632" cy="1341632"/>
            <a:chOff x="1882937" y="2051686"/>
            <a:chExt cx="1438016" cy="1438016"/>
          </a:xfrm>
        </p:grpSpPr>
        <p:sp>
          <p:nvSpPr>
            <p:cNvPr id="203" name="椭圆 202"/>
            <p:cNvSpPr/>
            <p:nvPr/>
          </p:nvSpPr>
          <p:spPr>
            <a:xfrm>
              <a:off x="1882937" y="2051686"/>
              <a:ext cx="1438016" cy="1438016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 w="127000">
              <a:solidFill>
                <a:srgbClr val="00B0F0">
                  <a:alpha val="25000"/>
                </a:srgb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04" name="矩形 203"/>
            <p:cNvSpPr/>
            <p:nvPr/>
          </p:nvSpPr>
          <p:spPr>
            <a:xfrm>
              <a:off x="2176061" y="2330721"/>
              <a:ext cx="960709" cy="8906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宋体" panose="02010600030101010101" pitchFamily="2" charset="-122"/>
                </a:rPr>
                <a:t>约束条件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65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65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组合 159"/>
          <p:cNvGrpSpPr/>
          <p:nvPr/>
        </p:nvGrpSpPr>
        <p:grpSpPr>
          <a:xfrm>
            <a:off x="2946207" y="2314456"/>
            <a:ext cx="7320911" cy="1999125"/>
            <a:chOff x="2946207" y="2314456"/>
            <a:chExt cx="7320911" cy="1999125"/>
          </a:xfrm>
        </p:grpSpPr>
        <p:grpSp>
          <p:nvGrpSpPr>
            <p:cNvPr id="172" name="组合 171"/>
            <p:cNvGrpSpPr/>
            <p:nvPr/>
          </p:nvGrpSpPr>
          <p:grpSpPr>
            <a:xfrm>
              <a:off x="2946207" y="2314456"/>
              <a:ext cx="7320911" cy="1999125"/>
              <a:chOff x="2449254" y="2284639"/>
              <a:chExt cx="7320911" cy="1999125"/>
            </a:xfrm>
          </p:grpSpPr>
          <p:sp>
            <p:nvSpPr>
              <p:cNvPr id="173" name="矩形: 圆角 172"/>
              <p:cNvSpPr/>
              <p:nvPr/>
            </p:nvSpPr>
            <p:spPr>
              <a:xfrm>
                <a:off x="2449254" y="2284639"/>
                <a:ext cx="7320911" cy="1999125"/>
              </a:xfrm>
              <a:prstGeom prst="roundRect">
                <a:avLst>
                  <a:gd name="adj" fmla="val 14803"/>
                </a:avLst>
              </a:prstGeom>
              <a:solidFill>
                <a:schemeClr val="bg1">
                  <a:alpha val="50000"/>
                </a:schemeClr>
              </a:solidFill>
              <a:ln w="12700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cs typeface="+mn-ea"/>
                  <a:sym typeface="+mn-lt"/>
                </a:endParaRPr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2815814" y="2460071"/>
                <a:ext cx="6838071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1"/>
                <a:r>
                  <a:rPr lang="zh-CN" altLang="en-US" sz="2400" dirty="0">
                    <a:latin typeface="宋体" panose="02010600030101010101" pitchFamily="2" charset="-122"/>
                    <a:sym typeface="+mn-ea"/>
                  </a:rPr>
                  <a:t>通信系统：主要为传输媒介的干扰，如设备噪声、大气环境干扰等</a:t>
                </a:r>
                <a:endParaRPr lang="zh-CN" altLang="en-US" sz="2400" dirty="0">
                  <a:latin typeface="宋体" panose="02010600030101010101" pitchFamily="2" charset="-122"/>
                </a:endParaRPr>
              </a:p>
            </p:txBody>
          </p:sp>
        </p:grpSp>
        <p:sp>
          <p:nvSpPr>
            <p:cNvPr id="159" name="矩形 158"/>
            <p:cNvSpPr/>
            <p:nvPr/>
          </p:nvSpPr>
          <p:spPr>
            <a:xfrm>
              <a:off x="3315302" y="3383961"/>
              <a:ext cx="6874702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1"/>
              <a:r>
                <a:rPr lang="zh-CN" altLang="en-US" sz="2400" dirty="0">
                  <a:latin typeface="宋体" panose="02010600030101010101" pitchFamily="2" charset="-122"/>
                  <a:cs typeface="Times New Roman" panose="02020603050405020304" pitchFamily="18" charset="0"/>
                  <a:sym typeface="+mn-ea"/>
                </a:rPr>
                <a:t>隐藏系统</a:t>
              </a:r>
              <a:r>
                <a:rPr lang="zh-CN" altLang="en-US" sz="2400" dirty="0">
                  <a:latin typeface="宋体" panose="02010600030101010101" pitchFamily="2" charset="-122"/>
                  <a:sym typeface="+mn-ea"/>
                </a:rPr>
                <a:t>：</a:t>
              </a:r>
              <a:r>
                <a:rPr lang="zh-CN" altLang="en-US" sz="2400" dirty="0">
                  <a:latin typeface="宋体" panose="02010600030101010101" pitchFamily="2" charset="-122"/>
                  <a:cs typeface="Times New Roman" panose="02020603050405020304" pitchFamily="18" charset="0"/>
                  <a:sym typeface="+mn-ea"/>
                </a:rPr>
                <a:t>不</a:t>
              </a:r>
              <a:r>
                <a:rPr lang="zh-CN" altLang="en-US" sz="2400" dirty="0">
                  <a:latin typeface="宋体" panose="02010600030101010101" pitchFamily="2" charset="-122"/>
                  <a:sym typeface="+mn-ea"/>
                </a:rPr>
                <a:t>只</a:t>
              </a:r>
              <a:r>
                <a:rPr lang="zh-CN" altLang="en-US" sz="2400" dirty="0">
                  <a:latin typeface="宋体" panose="02010600030101010101" pitchFamily="2" charset="-122"/>
                  <a:cs typeface="Times New Roman" panose="02020603050405020304" pitchFamily="18" charset="0"/>
                  <a:sym typeface="+mn-ea"/>
                </a:rPr>
                <a:t>受到无意的干扰，还受到</a:t>
              </a:r>
              <a:r>
                <a:rPr lang="zh-CN" altLang="en-US" sz="2400" dirty="0">
                  <a:latin typeface="宋体" panose="02010600030101010101" pitchFamily="2" charset="-122"/>
                  <a:sym typeface="+mn-ea"/>
                </a:rPr>
                <a:t>各种</a:t>
              </a:r>
              <a:r>
                <a:rPr lang="zh-CN" altLang="en-US" sz="2400" dirty="0">
                  <a:latin typeface="宋体" panose="02010600030101010101" pitchFamily="2" charset="-122"/>
                  <a:cs typeface="Times New Roman" panose="02020603050405020304" pitchFamily="18" charset="0"/>
                  <a:sym typeface="+mn-ea"/>
                </a:rPr>
                <a:t>主动攻击</a:t>
              </a:r>
              <a:r>
                <a:rPr lang="zh-CN" altLang="en-US" sz="2400" dirty="0">
                  <a:latin typeface="宋体" panose="02010600030101010101" pitchFamily="2" charset="-122"/>
                  <a:sym typeface="+mn-ea"/>
                </a:rPr>
                <a:t> </a:t>
              </a:r>
              <a:r>
                <a:rPr lang="zh-CN" altLang="en-US" sz="2400" dirty="0">
                  <a:sym typeface="+mn-ea"/>
                </a:rPr>
                <a:t> </a:t>
              </a:r>
              <a:endParaRPr lang="zh-CN" altLang="en-US" sz="2400" dirty="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575126" y="683913"/>
            <a:ext cx="3041749" cy="1109044"/>
            <a:chOff x="3279913" y="488294"/>
            <a:chExt cx="3041749" cy="1109044"/>
          </a:xfrm>
        </p:grpSpPr>
        <p:grpSp>
          <p:nvGrpSpPr>
            <p:cNvPr id="3" name="组合 2"/>
            <p:cNvGrpSpPr/>
            <p:nvPr/>
          </p:nvGrpSpPr>
          <p:grpSpPr>
            <a:xfrm>
              <a:off x="3279913" y="909457"/>
              <a:ext cx="3041749" cy="687881"/>
              <a:chOff x="3279913" y="909457"/>
              <a:chExt cx="3041749" cy="687881"/>
            </a:xfrm>
          </p:grpSpPr>
          <p:sp>
            <p:nvSpPr>
              <p:cNvPr id="157" name="矩形: 圆角 156"/>
              <p:cNvSpPr/>
              <p:nvPr/>
            </p:nvSpPr>
            <p:spPr>
              <a:xfrm>
                <a:off x="3279913" y="909457"/>
                <a:ext cx="3041749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58" name="文本框 157"/>
              <p:cNvSpPr txBox="1"/>
              <p:nvPr/>
            </p:nvSpPr>
            <p:spPr>
              <a:xfrm>
                <a:off x="4774986" y="1010031"/>
                <a:ext cx="1107996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</a:rPr>
                  <a:t>比 较</a:t>
                </a:r>
                <a:endParaRPr lang="zh-CN" altLang="en-US" sz="320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4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5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grpSp>
        <p:nvGrpSpPr>
          <p:cNvPr id="175" name="组合 174"/>
          <p:cNvGrpSpPr/>
          <p:nvPr/>
        </p:nvGrpSpPr>
        <p:grpSpPr>
          <a:xfrm>
            <a:off x="1973534" y="2615870"/>
            <a:ext cx="1341632" cy="1341632"/>
            <a:chOff x="1882937" y="2051686"/>
            <a:chExt cx="1438016" cy="1438016"/>
          </a:xfrm>
        </p:grpSpPr>
        <p:sp>
          <p:nvSpPr>
            <p:cNvPr id="176" name="椭圆 175"/>
            <p:cNvSpPr/>
            <p:nvPr/>
          </p:nvSpPr>
          <p:spPr>
            <a:xfrm>
              <a:off x="1882937" y="2051686"/>
              <a:ext cx="1438016" cy="1438016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 w="127000">
              <a:solidFill>
                <a:srgbClr val="00B0F0">
                  <a:alpha val="25000"/>
                </a:srgb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77" name="矩形 176"/>
            <p:cNvSpPr/>
            <p:nvPr/>
          </p:nvSpPr>
          <p:spPr>
            <a:xfrm>
              <a:off x="2176061" y="2330721"/>
              <a:ext cx="960709" cy="8906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信道干扰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2342911" y="4903685"/>
            <a:ext cx="7807928" cy="1152961"/>
            <a:chOff x="2449254" y="2284639"/>
            <a:chExt cx="7807928" cy="1152961"/>
          </a:xfrm>
        </p:grpSpPr>
        <p:sp>
          <p:nvSpPr>
            <p:cNvPr id="180" name="矩形: 圆角 179"/>
            <p:cNvSpPr/>
            <p:nvPr/>
          </p:nvSpPr>
          <p:spPr>
            <a:xfrm>
              <a:off x="2449254" y="2284639"/>
              <a:ext cx="7807928" cy="1152961"/>
            </a:xfrm>
            <a:prstGeom prst="roundRect">
              <a:avLst>
                <a:gd name="adj" fmla="val 14803"/>
              </a:avLst>
            </a:prstGeom>
            <a:solidFill>
              <a:schemeClr val="bg1">
                <a:alpha val="50000"/>
              </a:schemeClr>
            </a:solidFill>
            <a:ln w="1270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181" name="矩形 180"/>
            <p:cNvSpPr/>
            <p:nvPr/>
          </p:nvSpPr>
          <p:spPr>
            <a:xfrm>
              <a:off x="3304185" y="2479874"/>
              <a:ext cx="6790222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1"/>
              <a:r>
                <a:rPr lang="zh-CN" altLang="en-US" sz="2400" dirty="0"/>
                <a:t>与通信系统不同，隐藏系统能够知道更多的关于信道的信息（载体信号是已知的）</a:t>
              </a:r>
              <a:endParaRPr lang="zh-CN" altLang="en-US" sz="2400" dirty="0">
                <a:latin typeface="宋体" panose="02010600030101010101" pitchFamily="2" charset="-122"/>
              </a:endParaRPr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1973534" y="4784587"/>
            <a:ext cx="1341632" cy="1341632"/>
            <a:chOff x="1882937" y="2051686"/>
            <a:chExt cx="1438016" cy="1438016"/>
          </a:xfrm>
        </p:grpSpPr>
        <p:sp>
          <p:nvSpPr>
            <p:cNvPr id="183" name="椭圆 182"/>
            <p:cNvSpPr/>
            <p:nvPr/>
          </p:nvSpPr>
          <p:spPr>
            <a:xfrm>
              <a:off x="1882937" y="2051686"/>
              <a:ext cx="1438016" cy="1438016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 w="127000">
              <a:solidFill>
                <a:srgbClr val="00B0F0">
                  <a:alpha val="25000"/>
                </a:srgb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84" name="矩形 183"/>
            <p:cNvSpPr/>
            <p:nvPr/>
          </p:nvSpPr>
          <p:spPr>
            <a:xfrm>
              <a:off x="2176061" y="2330721"/>
              <a:ext cx="960709" cy="8906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信道信息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65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65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856289" y="272321"/>
            <a:ext cx="4479422" cy="1109044"/>
            <a:chOff x="3279913" y="488294"/>
            <a:chExt cx="4479422" cy="1109044"/>
          </a:xfrm>
        </p:grpSpPr>
        <p:grpSp>
          <p:nvGrpSpPr>
            <p:cNvPr id="3" name="组合 2"/>
            <p:cNvGrpSpPr/>
            <p:nvPr/>
          </p:nvGrpSpPr>
          <p:grpSpPr>
            <a:xfrm>
              <a:off x="3279913" y="909457"/>
              <a:ext cx="4479422" cy="687881"/>
              <a:chOff x="3279913" y="909457"/>
              <a:chExt cx="4479422" cy="687881"/>
            </a:xfrm>
          </p:grpSpPr>
          <p:sp>
            <p:nvSpPr>
              <p:cNvPr id="157" name="矩形: 圆角 156"/>
              <p:cNvSpPr/>
              <p:nvPr/>
            </p:nvSpPr>
            <p:spPr>
              <a:xfrm>
                <a:off x="3279913" y="909457"/>
                <a:ext cx="4479422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58" name="文本框 157"/>
              <p:cNvSpPr txBox="1"/>
              <p:nvPr/>
            </p:nvSpPr>
            <p:spPr>
              <a:xfrm>
                <a:off x="4774986" y="1010031"/>
                <a:ext cx="2646878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</a:rPr>
                  <a:t>通信模型分类</a:t>
                </a:r>
                <a:endParaRPr lang="zh-CN" altLang="en-US" sz="320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4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5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grpSp>
        <p:nvGrpSpPr>
          <p:cNvPr id="168" name="组合 167"/>
          <p:cNvGrpSpPr/>
          <p:nvPr/>
        </p:nvGrpSpPr>
        <p:grpSpPr>
          <a:xfrm>
            <a:off x="2308860" y="2208530"/>
            <a:ext cx="4250055" cy="564583"/>
            <a:chOff x="2278417" y="2231999"/>
            <a:chExt cx="3027680" cy="421456"/>
          </a:xfrm>
        </p:grpSpPr>
        <p:sp>
          <p:nvSpPr>
            <p:cNvPr id="185" name="矩形: 圆角 184"/>
            <p:cNvSpPr/>
            <p:nvPr/>
          </p:nvSpPr>
          <p:spPr>
            <a:xfrm>
              <a:off x="2278418" y="2231999"/>
              <a:ext cx="2236510" cy="421456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  <p:sp>
          <p:nvSpPr>
            <p:cNvPr id="160" name="矩形 159"/>
            <p:cNvSpPr/>
            <p:nvPr/>
          </p:nvSpPr>
          <p:spPr>
            <a:xfrm>
              <a:off x="2278417" y="2289582"/>
              <a:ext cx="3027680" cy="3569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latin typeface="宋体" panose="02010600030101010101" pitchFamily="2" charset="-122"/>
                </a:rPr>
                <a:t>根据噪声性质分类</a:t>
              </a:r>
              <a:endParaRPr lang="zh-CN" altLang="en-US" sz="2800" dirty="0">
                <a:latin typeface="宋体" panose="02010600030101010101" pitchFamily="2" charset="-122"/>
              </a:endParaRPr>
            </a:p>
          </p:txBody>
        </p:sp>
      </p:grpSp>
      <p:sp>
        <p:nvSpPr>
          <p:cNvPr id="161" name="矩形 160"/>
          <p:cNvSpPr/>
          <p:nvPr/>
        </p:nvSpPr>
        <p:spPr>
          <a:xfrm>
            <a:off x="2487295" y="3216910"/>
            <a:ext cx="4708525" cy="423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90000"/>
              </a:lnSpc>
            </a:pPr>
            <a:r>
              <a:rPr lang="zh-CN" altLang="en-US" sz="2400" dirty="0">
                <a:latin typeface="宋体" panose="02010600030101010101" pitchFamily="2" charset="-122"/>
              </a:rPr>
              <a:t>加性噪声信道模型</a:t>
            </a:r>
            <a:r>
              <a:rPr lang="zh-CN" altLang="en-US" sz="2400" dirty="0"/>
              <a:t> </a:t>
            </a:r>
            <a:endParaRPr lang="zh-CN" altLang="en-US" sz="2400" dirty="0">
              <a:latin typeface="宋体" panose="02010600030101010101" pitchFamily="2" charset="-122"/>
            </a:endParaRPr>
          </a:p>
        </p:txBody>
      </p:sp>
      <p:sp>
        <p:nvSpPr>
          <p:cNvPr id="162" name="矩形 161"/>
          <p:cNvSpPr/>
          <p:nvPr/>
        </p:nvSpPr>
        <p:spPr>
          <a:xfrm>
            <a:off x="2899060" y="3788497"/>
            <a:ext cx="475488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</a:rPr>
              <a:t>非加性噪声信道模型（几何变换）</a:t>
            </a:r>
            <a:endParaRPr lang="zh-CN" altLang="en-US" sz="2400" dirty="0">
              <a:latin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0"/>
      <p:bldP spid="16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856289" y="272321"/>
            <a:ext cx="4479422" cy="1109044"/>
            <a:chOff x="3279913" y="488294"/>
            <a:chExt cx="4479422" cy="1109044"/>
          </a:xfrm>
        </p:grpSpPr>
        <p:grpSp>
          <p:nvGrpSpPr>
            <p:cNvPr id="3" name="组合 2"/>
            <p:cNvGrpSpPr/>
            <p:nvPr/>
          </p:nvGrpSpPr>
          <p:grpSpPr>
            <a:xfrm>
              <a:off x="3279913" y="909457"/>
              <a:ext cx="4479422" cy="687881"/>
              <a:chOff x="3279913" y="909457"/>
              <a:chExt cx="4479422" cy="687881"/>
            </a:xfrm>
          </p:grpSpPr>
          <p:sp>
            <p:nvSpPr>
              <p:cNvPr id="157" name="矩形: 圆角 156"/>
              <p:cNvSpPr/>
              <p:nvPr/>
            </p:nvSpPr>
            <p:spPr>
              <a:xfrm>
                <a:off x="3279913" y="909457"/>
                <a:ext cx="4479422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58" name="文本框 157"/>
              <p:cNvSpPr txBox="1"/>
              <p:nvPr/>
            </p:nvSpPr>
            <p:spPr>
              <a:xfrm>
                <a:off x="4774986" y="1010031"/>
                <a:ext cx="2646878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</a:rPr>
                  <a:t>通信模型分类</a:t>
                </a:r>
                <a:endParaRPr lang="zh-CN" altLang="en-US" sz="320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4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5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grpSp>
        <p:nvGrpSpPr>
          <p:cNvPr id="169" name="组合 168"/>
          <p:cNvGrpSpPr/>
          <p:nvPr/>
        </p:nvGrpSpPr>
        <p:grpSpPr>
          <a:xfrm>
            <a:off x="2278380" y="2145665"/>
            <a:ext cx="6145530" cy="568905"/>
            <a:chOff x="2278418" y="3819229"/>
            <a:chExt cx="4509053" cy="430585"/>
          </a:xfrm>
        </p:grpSpPr>
        <p:sp>
          <p:nvSpPr>
            <p:cNvPr id="186" name="矩形: 圆角 185"/>
            <p:cNvSpPr/>
            <p:nvPr/>
          </p:nvSpPr>
          <p:spPr>
            <a:xfrm>
              <a:off x="2278418" y="3819229"/>
              <a:ext cx="3358235" cy="421456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2337391" y="3887915"/>
              <a:ext cx="4450080" cy="3618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latin typeface="宋体" panose="02010600030101010101" pitchFamily="2" charset="-122"/>
                </a:rPr>
                <a:t>按载体对检测器的贡献分类</a:t>
              </a:r>
              <a:endParaRPr lang="zh-CN" altLang="en-US" sz="2800" dirty="0">
                <a:latin typeface="宋体" panose="02010600030101010101" pitchFamily="2" charset="-122"/>
              </a:endParaRPr>
            </a:p>
          </p:txBody>
        </p:sp>
      </p:grpSp>
      <p:sp>
        <p:nvSpPr>
          <p:cNvPr id="164" name="矩形 163"/>
          <p:cNvSpPr/>
          <p:nvPr/>
        </p:nvSpPr>
        <p:spPr>
          <a:xfrm>
            <a:off x="2498252" y="3040929"/>
            <a:ext cx="5212080" cy="423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lnSpc>
                <a:spcPct val="90000"/>
              </a:lnSpc>
            </a:pPr>
            <a:r>
              <a:rPr lang="zh-CN" altLang="en-US" sz="2400" dirty="0"/>
              <a:t>将载体等效为噪声，认为载体未知</a:t>
            </a:r>
            <a:endParaRPr lang="zh-CN" altLang="en-US" sz="2400" dirty="0"/>
          </a:p>
        </p:txBody>
      </p:sp>
      <p:sp>
        <p:nvSpPr>
          <p:cNvPr id="165" name="矩形 164"/>
          <p:cNvSpPr/>
          <p:nvPr/>
        </p:nvSpPr>
        <p:spPr>
          <a:xfrm>
            <a:off x="2511008" y="3624449"/>
            <a:ext cx="3383280" cy="423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lnSpc>
                <a:spcPct val="90000"/>
              </a:lnSpc>
            </a:pPr>
            <a:r>
              <a:rPr lang="zh-CN" altLang="en-US" sz="2400" dirty="0"/>
              <a:t>利用已知载体的信息 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/>
      <p:bldP spid="165" grpId="0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ISLIDE.VECTOR" val="28b0fd0e-7ece-4f48-881a-83c93b08799b"/>
</p:tagLst>
</file>

<file path=ppt/tags/tag11.xml><?xml version="1.0" encoding="utf-8"?>
<p:tagLst xmlns:p="http://schemas.openxmlformats.org/presentationml/2006/main">
  <p:tag name="ISLIDE.VECTOR" val="28b0fd0e-7ece-4f48-881a-83c93b08799b"/>
</p:tagLst>
</file>

<file path=ppt/tags/tag12.xml><?xml version="1.0" encoding="utf-8"?>
<p:tagLst xmlns:p="http://schemas.openxmlformats.org/presentationml/2006/main">
  <p:tag name="ISLIDE.VECTOR" val="28b0fd0e-7ece-4f48-881a-83c93b08799b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ISLIDE.VECTOR" val="28b0fd0e-7ece-4f48-881a-83c93b08799b"/>
</p:tagLst>
</file>

<file path=ppt/tags/tag7.xml><?xml version="1.0" encoding="utf-8"?>
<p:tagLst xmlns:p="http://schemas.openxmlformats.org/presentationml/2006/main">
  <p:tag name="ISLIDE.VECTOR" val="28b0fd0e-7ece-4f48-881a-83c93b08799b"/>
</p:tagLst>
</file>

<file path=ppt/tags/tag8.xml><?xml version="1.0" encoding="utf-8"?>
<p:tagLst xmlns:p="http://schemas.openxmlformats.org/presentationml/2006/main">
  <p:tag name="ISLIDE.VECTOR" val="28b0fd0e-7ece-4f48-881a-83c93b08799b"/>
</p:tagLst>
</file>

<file path=ppt/tags/tag9.xml><?xml version="1.0" encoding="utf-8"?>
<p:tagLst xmlns:p="http://schemas.openxmlformats.org/presentationml/2006/main">
  <p:tag name="ISLIDE.VECTOR" val="28b0fd0e-7ece-4f48-881a-83c93b08799b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Normal">
      <a:majorFont>
        <a:latin typeface="Times New Roman"/>
        <a:ea typeface="思源黑体 CN Normal"/>
        <a:cs typeface=""/>
      </a:majorFont>
      <a:minorFont>
        <a:latin typeface="Times New Roman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589</Words>
  <Application>WPS 演示</Application>
  <PresentationFormat>宽屏</PresentationFormat>
  <Paragraphs>107</Paragraphs>
  <Slides>10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2" baseType="lpstr">
      <vt:lpstr>Arial</vt:lpstr>
      <vt:lpstr>宋体</vt:lpstr>
      <vt:lpstr>Wingdings</vt:lpstr>
      <vt:lpstr>思源黑体 CN Heavy</vt:lpstr>
      <vt:lpstr>微软雅黑 Light</vt:lpstr>
      <vt:lpstr>黑体</vt:lpstr>
      <vt:lpstr>Times New Roman</vt:lpstr>
      <vt:lpstr>微软雅黑</vt:lpstr>
      <vt:lpstr>Arial Unicode MS</vt:lpstr>
      <vt:lpstr>等线</vt:lpstr>
      <vt:lpstr>思源黑体 CN Normal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Li安全</cp:lastModifiedBy>
  <cp:revision>106</cp:revision>
  <dcterms:created xsi:type="dcterms:W3CDTF">2019-09-27T01:23:00Z</dcterms:created>
  <dcterms:modified xsi:type="dcterms:W3CDTF">2019-11-03T04:14:53Z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2052-11.3.0.8632</vt:lpwstr>
  </property>
</Properties>
</file>

<file path=docProps/thumbnail.jpeg>
</file>